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4" r:id="rId3"/>
    <p:sldId id="265" r:id="rId4"/>
    <p:sldId id="277" r:id="rId5"/>
    <p:sldId id="273" r:id="rId6"/>
    <p:sldId id="269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0" autoAdjust="0"/>
    <p:restoredTop sz="92832" autoAdjust="0"/>
  </p:normalViewPr>
  <p:slideViewPr>
    <p:cSldViewPr snapToGrid="0">
      <p:cViewPr varScale="1">
        <p:scale>
          <a:sx n="73" d="100"/>
          <a:sy n="73" d="100"/>
        </p:scale>
        <p:origin x="-123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A233-C862-4E11-8D41-A18B12F316D9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2122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7A781-283E-42AC-929D-A20576378899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2617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365F-F1F8-4C26-8648-CE58C9E43005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5788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6ECD-D352-414B-A9A0-57E6B06956C7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01335-5AF8-496D-85C9-7C6E2C30550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3921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750BA-3967-4DF3-BF7A-30497442FDCF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8669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0AE1-4736-4318-9A54-DE296649A44B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9544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FF342-7C6E-4A04-AAF5-8B2A372FB610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6348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EC66F-A64D-4CCA-A33A-DAA486C33C3D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2005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F7BC9-990E-4999-9F6D-7D484BF16F7C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1329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91FCB-FA81-4BDC-9F9E-3336AA8F2C18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2881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6234E-73EF-406A-A1C6-193FEEC1EF58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4199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9D60-76A3-466C-9890-1A8469CE08A5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3712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CDBD2-1EB5-4E85-91D8-EFC820C34F84}" type="datetime1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Central and West Warrington PCN | Central Warrington PCN | East Warrington PCN | South Warrington PCN | Warrington Innovation PCN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AB583-9924-4D2B-9761-A2CC93B7724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5155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58952"/>
            <a:ext cx="3443591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9"/>
            <a:ext cx="2947483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606ECD-D352-414B-A9A0-57E6B06956C7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2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7" y="6356352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57801335-5AF8-496D-85C9-7C6E2C30550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1062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raph.org.uk/photo/305414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warccg.halccg.commseng@nhs.net" TargetMode="External"/><Relationship Id="rId2" Type="http://schemas.openxmlformats.org/officeDocument/2006/relationships/hyperlink" Target="mailto:warccgextaccesscic@nhs.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www.haltonwarringtonccg.nhs.uk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/>
              <a:t>Current Services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F4EE8BA-7317-1D89-6D0B-5791F018025F}"/>
              </a:ext>
            </a:extLst>
          </p:cNvPr>
          <p:cNvSpPr txBox="1"/>
          <p:nvPr/>
        </p:nvSpPr>
        <p:spPr>
          <a:xfrm>
            <a:off x="1127447" y="1345432"/>
            <a:ext cx="105543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Currently patients in Warrington have the opportunity to access two types of Extended Access Services outside of core General Practice hours (08:00-18:30):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b="1" dirty="0">
                <a:solidFill>
                  <a:prstClr val="black"/>
                </a:solidFill>
                <a:latin typeface="Calibri"/>
              </a:rPr>
              <a:t>CCG commissioned Extended Access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currently delivered by Quay Healthcare CIC from Bath Street Health and Wellbeing Centre on Legh Street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available at evenings and weekends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2.     NHS England commissioned Extended Hours Access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currently delivered from GP Practices to all registered patients within their respective PCN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available at evenings, weekends and early mornings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5DA72156-A9B4-EFA1-00AB-E89419BF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1"/>
            <a:ext cx="8784976" cy="365125"/>
          </a:xfrm>
        </p:spPr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Central and West Warrington PCN | Central East Warrington PCN | East Warrington PCN | South Warrington PCN | </a:t>
            </a:r>
          </a:p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Warrington Innovation PCN</a:t>
            </a:r>
          </a:p>
        </p:txBody>
      </p:sp>
      <p:pic>
        <p:nvPicPr>
          <p:cNvPr id="5" name="Picture 2" descr="NHS Logo colour code">
            <a:extLst>
              <a:ext uri="{FF2B5EF4-FFF2-40B4-BE49-F238E27FC236}">
                <a16:creationId xmlns:a16="http://schemas.microsoft.com/office/drawing/2014/main" xmlns="" id="{0A55B528-7521-5842-F790-F1294C4818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13" t="26770" r="43700" b="26727"/>
          <a:stretch/>
        </p:blipFill>
        <p:spPr bwMode="auto">
          <a:xfrm>
            <a:off x="443370" y="282763"/>
            <a:ext cx="1368154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4494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/>
              <a:t>Why is this changing?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F4EE8BA-7317-1D89-6D0B-5791F018025F}"/>
              </a:ext>
            </a:extLst>
          </p:cNvPr>
          <p:cNvSpPr txBox="1"/>
          <p:nvPr/>
        </p:nvSpPr>
        <p:spPr>
          <a:xfrm>
            <a:off x="770621" y="1259632"/>
            <a:ext cx="110503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The NHS has been changing a lot recently, with new initiatives and organisations being developed by the Government. 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With the national developments of Primary Care Networks, the funding and responsibility for Extended Access must transfer from the CCG to the PCNs by October 2022. </a:t>
            </a: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The new offer is based on PCNs providing bookable appointments outside core hours, utilising the full multi-disciplinary team, and offering a range of general practice services, including ‘routine’ services such as screening, vaccinations and health checks, in line with patient preference and need.”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5DA72156-A9B4-EFA1-00AB-E89419BF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1"/>
            <a:ext cx="8784976" cy="365125"/>
          </a:xfrm>
        </p:spPr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Central and West Warrington PCN | Central East Warrington PCN | East Warrington PCN | South Warrington PCN | </a:t>
            </a:r>
          </a:p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Warrington Innovation PCN</a:t>
            </a:r>
          </a:p>
        </p:txBody>
      </p:sp>
      <p:pic>
        <p:nvPicPr>
          <p:cNvPr id="6" name="Picture 2" descr="NHS Logo colour code">
            <a:extLst>
              <a:ext uri="{FF2B5EF4-FFF2-40B4-BE49-F238E27FC236}">
                <a16:creationId xmlns:a16="http://schemas.microsoft.com/office/drawing/2014/main" xmlns="" id="{3E87BD11-E14A-41D5-92BA-8E17348E69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13" t="26770" r="43700" b="26727"/>
          <a:stretch/>
        </p:blipFill>
        <p:spPr bwMode="auto">
          <a:xfrm>
            <a:off x="443370" y="282763"/>
            <a:ext cx="1368154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2266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/>
              <a:t>Collaborative PCN Proposal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F4EE8BA-7317-1D89-6D0B-5791F018025F}"/>
              </a:ext>
            </a:extLst>
          </p:cNvPr>
          <p:cNvSpPr txBox="1"/>
          <p:nvPr/>
        </p:nvSpPr>
        <p:spPr>
          <a:xfrm>
            <a:off x="1060175" y="1293917"/>
            <a:ext cx="105752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The Collaborative PCN, is four PCNs across Warrington working together to deliver Extended Access Services. 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Pilot service since August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Hub &amp; Spoke model (Orford Jubilee and GP locations across the town)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498 (97%) positive comments from people who have used the service during the pilot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Central location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Accessible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5DA72156-A9B4-EFA1-00AB-E89419BF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1"/>
            <a:ext cx="8784976" cy="365125"/>
          </a:xfrm>
        </p:spPr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Central and West Warrington PCN | Central East Warrington PCN | East Warrington PCN | South Warrington PCN | </a:t>
            </a:r>
          </a:p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Warrington Innovation PCN</a:t>
            </a:r>
          </a:p>
        </p:txBody>
      </p:sp>
      <p:pic>
        <p:nvPicPr>
          <p:cNvPr id="4" name="Picture 3" descr="A picture containing text, road, sky, way&#10;&#10;Description automatically generated">
            <a:extLst>
              <a:ext uri="{FF2B5EF4-FFF2-40B4-BE49-F238E27FC236}">
                <a16:creationId xmlns:a16="http://schemas.microsoft.com/office/drawing/2014/main" xmlns="" id="{61E7BEC4-B31D-C2F9-34A3-C1AAF22B2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7176120" y="3717657"/>
            <a:ext cx="4752528" cy="24434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7E1C40F-99FB-A676-70EF-6918EB3DFF4F}"/>
              </a:ext>
            </a:extLst>
          </p:cNvPr>
          <p:cNvSpPr txBox="1"/>
          <p:nvPr/>
        </p:nvSpPr>
        <p:spPr>
          <a:xfrm>
            <a:off x="8254548" y="6161137"/>
            <a:ext cx="3380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prstClr val="black"/>
                </a:solidFill>
                <a:latin typeface="Calibri"/>
                <a:hlinkClick r:id="rId3" tooltip="https://www.geograph.org.uk/photo/3054148"/>
              </a:rPr>
              <a:t>This Photo</a:t>
            </a:r>
            <a:r>
              <a:rPr lang="en-GB" sz="900" dirty="0">
                <a:solidFill>
                  <a:prstClr val="black"/>
                </a:solidFill>
                <a:latin typeface="Calibri"/>
              </a:rPr>
              <a:t> by Unknown Author is licensed under </a:t>
            </a:r>
            <a:r>
              <a:rPr lang="en-GB" sz="900" dirty="0">
                <a:solidFill>
                  <a:prstClr val="black"/>
                </a:solidFill>
                <a:latin typeface="Calibri"/>
                <a:hlinkClick r:id="rId4" tooltip="https://creativecommons.org/licenses/by-sa/3.0/"/>
              </a:rPr>
              <a:t>CC BY-SA</a:t>
            </a:r>
            <a:endParaRPr lang="en-GB" sz="9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" name="Picture 2" descr="NHS Logo colour code">
            <a:extLst>
              <a:ext uri="{FF2B5EF4-FFF2-40B4-BE49-F238E27FC236}">
                <a16:creationId xmlns:a16="http://schemas.microsoft.com/office/drawing/2014/main" xmlns="" id="{B566A394-CDFA-49DD-B596-348A598CBC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13" t="26770" r="43700" b="26727"/>
          <a:stretch/>
        </p:blipFill>
        <p:spPr bwMode="auto">
          <a:xfrm>
            <a:off x="443370" y="282763"/>
            <a:ext cx="1368154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4773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29DC5A77-10C9-4ECF-B7EB-8D917F36A9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2400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  <a:latin typeface="Corbel" panose="020B050302020402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FFE28B5-FB16-49A9-B851-3C35FAC0CA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24001" y="1426464"/>
            <a:ext cx="8179482" cy="12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350" dirty="0">
              <a:solidFill>
                <a:srgbClr val="FFFFFF"/>
              </a:solidFill>
              <a:latin typeface="Corbel" panose="020B0503020204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040BA9-5004-4E61-B477-CC923FF6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365" y="1644217"/>
            <a:ext cx="6737617" cy="750734"/>
          </a:xfrm>
        </p:spPr>
        <p:txBody>
          <a:bodyPr>
            <a:normAutofit/>
          </a:bodyPr>
          <a:lstStyle/>
          <a:p>
            <a:r>
              <a:rPr lang="en-GB" dirty="0"/>
              <a:t>Proposed Model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1014442-855A-4E0F-8D09-C314661A48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784900" y="1426464"/>
            <a:ext cx="889034" cy="123835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B1ABF09-86CF-414E-88A5-2B84CC7232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24573" y="2752144"/>
            <a:ext cx="877276" cy="2672534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FE91770-CDBB-4D24-94E5-AD484F36CE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483265" y="2752146"/>
            <a:ext cx="8190670" cy="2672533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350" dirty="0">
              <a:solidFill>
                <a:srgbClr val="FFFFFF"/>
              </a:solidFill>
              <a:latin typeface="Corbel" panose="020B0503020204020204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xmlns="" id="{1430FAA6-0ED8-4AC9-BA31-DA51131BBC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93797013"/>
              </p:ext>
            </p:extLst>
          </p:nvPr>
        </p:nvGraphicFramePr>
        <p:xfrm>
          <a:off x="1651126" y="2775440"/>
          <a:ext cx="9432342" cy="3874792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1489639">
                  <a:extLst>
                    <a:ext uri="{9D8B030D-6E8A-4147-A177-3AD203B41FA5}">
                      <a16:colId xmlns:a16="http://schemas.microsoft.com/office/drawing/2014/main" xmlns="" val="3714577130"/>
                    </a:ext>
                  </a:extLst>
                </a:gridCol>
                <a:gridCol w="1608512">
                  <a:extLst>
                    <a:ext uri="{9D8B030D-6E8A-4147-A177-3AD203B41FA5}">
                      <a16:colId xmlns:a16="http://schemas.microsoft.com/office/drawing/2014/main" xmlns="" val="2594724074"/>
                    </a:ext>
                  </a:extLst>
                </a:gridCol>
                <a:gridCol w="1255060">
                  <a:extLst>
                    <a:ext uri="{9D8B030D-6E8A-4147-A177-3AD203B41FA5}">
                      <a16:colId xmlns:a16="http://schemas.microsoft.com/office/drawing/2014/main" xmlns="" val="1371418693"/>
                    </a:ext>
                  </a:extLst>
                </a:gridCol>
                <a:gridCol w="1301202">
                  <a:extLst>
                    <a:ext uri="{9D8B030D-6E8A-4147-A177-3AD203B41FA5}">
                      <a16:colId xmlns:a16="http://schemas.microsoft.com/office/drawing/2014/main" xmlns="" val="427133327"/>
                    </a:ext>
                  </a:extLst>
                </a:gridCol>
                <a:gridCol w="1402715">
                  <a:extLst>
                    <a:ext uri="{9D8B030D-6E8A-4147-A177-3AD203B41FA5}">
                      <a16:colId xmlns:a16="http://schemas.microsoft.com/office/drawing/2014/main" xmlns="" val="3560832889"/>
                    </a:ext>
                  </a:extLst>
                </a:gridCol>
                <a:gridCol w="1218146">
                  <a:extLst>
                    <a:ext uri="{9D8B030D-6E8A-4147-A177-3AD203B41FA5}">
                      <a16:colId xmlns:a16="http://schemas.microsoft.com/office/drawing/2014/main" xmlns="" val="2756273604"/>
                    </a:ext>
                  </a:extLst>
                </a:gridCol>
                <a:gridCol w="1157068">
                  <a:extLst>
                    <a:ext uri="{9D8B030D-6E8A-4147-A177-3AD203B41FA5}">
                      <a16:colId xmlns:a16="http://schemas.microsoft.com/office/drawing/2014/main" xmlns="" val="277074346"/>
                    </a:ext>
                  </a:extLst>
                </a:gridCol>
              </a:tblGrid>
              <a:tr h="9706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4 Seasons Medical Centre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Parkview Medical Centre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Latchford Medical Centre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Stockton Heath Medical Centre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1 Manchester Road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Orford Jubilee Hub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1510019734"/>
                  </a:ext>
                </a:extLst>
              </a:tr>
              <a:tr h="497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Monday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6.30pm – 8pm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1479705324"/>
                  </a:ext>
                </a:extLst>
              </a:tr>
              <a:tr h="497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Tuesday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6.30pm – 8pm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3502959063"/>
                  </a:ext>
                </a:extLst>
              </a:tr>
              <a:tr h="426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Wednesday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459855759"/>
                  </a:ext>
                </a:extLst>
              </a:tr>
              <a:tr h="497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Thursday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6.30pm – 8pm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6.30pm – 8pm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6.30pm – 8pm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2899294300"/>
                  </a:ext>
                </a:extLst>
              </a:tr>
              <a:tr h="429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Friday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6.30pm – 8pm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3792186273"/>
                  </a:ext>
                </a:extLst>
              </a:tr>
              <a:tr h="2733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Saturday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8am-4pm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3791009248"/>
                  </a:ext>
                </a:extLst>
              </a:tr>
              <a:tr h="283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600" dirty="0">
                          <a:effectLst/>
                        </a:rPr>
                        <a:t>Sunday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90550" algn="l"/>
                        </a:tabLst>
                      </a:pPr>
                      <a:r>
                        <a:rPr lang="en-GB" sz="1100" dirty="0">
                          <a:effectLst/>
                        </a:rPr>
                        <a:t>10am-2pm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3626013865"/>
                  </a:ext>
                </a:extLst>
              </a:tr>
            </a:tbl>
          </a:graphicData>
        </a:graphic>
      </p:graphicFrame>
      <p:pic>
        <p:nvPicPr>
          <p:cNvPr id="23" name="Picture 22" descr="Text&#10;&#10;Description automatically generated">
            <a:extLst>
              <a:ext uri="{FF2B5EF4-FFF2-40B4-BE49-F238E27FC236}">
                <a16:creationId xmlns:a16="http://schemas.microsoft.com/office/drawing/2014/main" xmlns="" id="{9AC796A5-81E6-4976-BBA6-B7680D0FE9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11226" y="654028"/>
            <a:ext cx="2426550" cy="685104"/>
          </a:xfrm>
          <a:prstGeom prst="rect">
            <a:avLst/>
          </a:prstGeom>
        </p:spPr>
      </p:pic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xmlns="" id="{EBF181BE-86C2-428E-BBAA-BFA2F9D83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67297" y="696021"/>
            <a:ext cx="606163" cy="607285"/>
          </a:xfrm>
          <a:prstGeom prst="rect">
            <a:avLst/>
          </a:prstGeom>
        </p:spPr>
      </p:pic>
      <p:pic>
        <p:nvPicPr>
          <p:cNvPr id="25" name="Picture 24" descr="Shape&#10;&#10;Description automatically generated">
            <a:extLst>
              <a:ext uri="{FF2B5EF4-FFF2-40B4-BE49-F238E27FC236}">
                <a16:creationId xmlns:a16="http://schemas.microsoft.com/office/drawing/2014/main" xmlns="" id="{8560ED04-F46A-4E05-A86B-38857FE927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30745" y="693580"/>
            <a:ext cx="606163" cy="657709"/>
          </a:xfrm>
          <a:prstGeom prst="rect">
            <a:avLst/>
          </a:prstGeom>
        </p:spPr>
      </p:pic>
      <p:sp>
        <p:nvSpPr>
          <p:cNvPr id="5" name="Callout: Down Arrow 4">
            <a:extLst>
              <a:ext uri="{FF2B5EF4-FFF2-40B4-BE49-F238E27FC236}">
                <a16:creationId xmlns:a16="http://schemas.microsoft.com/office/drawing/2014/main" xmlns="" id="{1E6BB7CF-A62F-4017-A967-ABB5F911D8EC}"/>
              </a:ext>
            </a:extLst>
          </p:cNvPr>
          <p:cNvSpPr/>
          <p:nvPr/>
        </p:nvSpPr>
        <p:spPr>
          <a:xfrm>
            <a:off x="3860107" y="2534140"/>
            <a:ext cx="1728788" cy="685104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orbel" panose="020B0503020204020204"/>
              </a:rPr>
              <a:t>Warrington Innovation Network</a:t>
            </a:r>
          </a:p>
        </p:txBody>
      </p:sp>
      <p:sp>
        <p:nvSpPr>
          <p:cNvPr id="15" name="Callout: Down Arrow 14">
            <a:extLst>
              <a:ext uri="{FF2B5EF4-FFF2-40B4-BE49-F238E27FC236}">
                <a16:creationId xmlns:a16="http://schemas.microsoft.com/office/drawing/2014/main" xmlns="" id="{6EE2E439-DBEE-4626-9342-C54A9916C658}"/>
              </a:ext>
            </a:extLst>
          </p:cNvPr>
          <p:cNvSpPr/>
          <p:nvPr/>
        </p:nvSpPr>
        <p:spPr>
          <a:xfrm>
            <a:off x="6495934" y="2442912"/>
            <a:ext cx="1728788" cy="685104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orbel" panose="020B0503020204020204"/>
              </a:rPr>
              <a:t>South Warrington Network</a:t>
            </a:r>
          </a:p>
        </p:txBody>
      </p:sp>
      <p:sp>
        <p:nvSpPr>
          <p:cNvPr id="18" name="Callout: Down Arrow 17">
            <a:extLst>
              <a:ext uri="{FF2B5EF4-FFF2-40B4-BE49-F238E27FC236}">
                <a16:creationId xmlns:a16="http://schemas.microsoft.com/office/drawing/2014/main" xmlns="" id="{2966227D-5567-4B0D-BFA0-4EB6F9611762}"/>
              </a:ext>
            </a:extLst>
          </p:cNvPr>
          <p:cNvSpPr/>
          <p:nvPr/>
        </p:nvSpPr>
        <p:spPr>
          <a:xfrm>
            <a:off x="8613012" y="2371709"/>
            <a:ext cx="1441400" cy="685104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orbel" panose="020B0503020204020204"/>
              </a:rPr>
              <a:t>East and Central East Networks</a:t>
            </a:r>
          </a:p>
        </p:txBody>
      </p:sp>
      <p:sp>
        <p:nvSpPr>
          <p:cNvPr id="19" name="Callout: Down Arrow 18">
            <a:extLst>
              <a:ext uri="{FF2B5EF4-FFF2-40B4-BE49-F238E27FC236}">
                <a16:creationId xmlns:a16="http://schemas.microsoft.com/office/drawing/2014/main" xmlns="" id="{675957EE-3419-4731-BB68-0BC085E7300C}"/>
              </a:ext>
            </a:extLst>
          </p:cNvPr>
          <p:cNvSpPr/>
          <p:nvPr/>
        </p:nvSpPr>
        <p:spPr>
          <a:xfrm>
            <a:off x="9561495" y="1803353"/>
            <a:ext cx="1728788" cy="685104"/>
          </a:xfrm>
          <a:prstGeom prst="downArrowCallout">
            <a:avLst>
              <a:gd name="adj1" fmla="val 16658"/>
              <a:gd name="adj2" fmla="val 27085"/>
              <a:gd name="adj3" fmla="val 25000"/>
              <a:gd name="adj4" fmla="val 6497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orbel" panose="020B0503020204020204"/>
              </a:rPr>
              <a:t>All collaboration networks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xmlns="" id="{6F70E931-B080-B0B6-5074-184C0EEAC882}"/>
              </a:ext>
            </a:extLst>
          </p:cNvPr>
          <p:cNvSpPr txBox="1">
            <a:spLocks/>
          </p:cNvSpPr>
          <p:nvPr/>
        </p:nvSpPr>
        <p:spPr>
          <a:xfrm>
            <a:off x="2116782" y="-21235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b="1" dirty="0">
                <a:solidFill>
                  <a:srgbClr val="000000"/>
                </a:solidFill>
                <a:latin typeface="Corbel" panose="020B0503020204020204"/>
              </a:rPr>
              <a:t>Collaborative PCN Proposal</a:t>
            </a: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xmlns="" id="{77C01B38-A61B-4F36-8322-C45ACA0F36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15365" y="680537"/>
            <a:ext cx="1496008" cy="752784"/>
          </a:xfrm>
          <a:prstGeom prst="rect">
            <a:avLst/>
          </a:prstGeom>
        </p:spPr>
      </p:pic>
      <p:pic>
        <p:nvPicPr>
          <p:cNvPr id="22" name="Picture 2" descr="NHS Logo colour code">
            <a:extLst>
              <a:ext uri="{FF2B5EF4-FFF2-40B4-BE49-F238E27FC236}">
                <a16:creationId xmlns:a16="http://schemas.microsoft.com/office/drawing/2014/main" xmlns="" id="{D3576268-80A8-480B-93C9-346AE5D477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13" t="26770" r="43700" b="26727"/>
          <a:stretch/>
        </p:blipFill>
        <p:spPr bwMode="auto">
          <a:xfrm>
            <a:off x="155846" y="193853"/>
            <a:ext cx="1368154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94C1A2F-DB1F-41ED-92E8-84C0C3DEDA9E}"/>
              </a:ext>
            </a:extLst>
          </p:cNvPr>
          <p:cNvSpPr/>
          <p:nvPr/>
        </p:nvSpPr>
        <p:spPr>
          <a:xfrm>
            <a:off x="2902226" y="654028"/>
            <a:ext cx="609000" cy="283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3776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/>
              <a:t>Your views matter!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F4EE8BA-7317-1D89-6D0B-5791F018025F}"/>
              </a:ext>
            </a:extLst>
          </p:cNvPr>
          <p:cNvSpPr txBox="1"/>
          <p:nvPr/>
        </p:nvSpPr>
        <p:spPr>
          <a:xfrm>
            <a:off x="675861" y="1378226"/>
            <a:ext cx="108402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We are looking for your views on the new Enhanced Service and a formal 12 week public consultation is now underway, between Tuesday 3rd May – Sunday 26th July 2022.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You can contact the Collaborative PCN with your feedback via:</a:t>
            </a:r>
          </a:p>
          <a:p>
            <a:r>
              <a:rPr lang="en-GB" sz="2400" dirty="0">
                <a:solidFill>
                  <a:prstClr val="black"/>
                </a:solidFill>
                <a:latin typeface="Calibri"/>
                <a:hlinkClick r:id="rId2"/>
              </a:rPr>
              <a:t>warccgextaccesscic@nhs.net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You can also contact NHS Warrington CCG, who are supporting PCNs, to give your comments via email or telephone, below:  </a:t>
            </a:r>
          </a:p>
          <a:p>
            <a:r>
              <a:rPr lang="en-GB" sz="2400" dirty="0">
                <a:solidFill>
                  <a:prstClr val="black"/>
                </a:solidFill>
                <a:latin typeface="Calibri"/>
                <a:hlinkClick r:id="rId3"/>
              </a:rPr>
              <a:t>warccg.halccg.commseng@nhs.net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01925 30 30 30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More information can be found on the CCG website</a:t>
            </a:r>
          </a:p>
          <a:p>
            <a:r>
              <a:rPr lang="en-GB" sz="2400" dirty="0">
                <a:solidFill>
                  <a:prstClr val="black"/>
                </a:solidFill>
                <a:latin typeface="Calibri"/>
                <a:hlinkClick r:id="rId4"/>
              </a:rPr>
              <a:t>www.haltonwarringtonccg.nhs.uk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Picture 2" descr="NHS Logo colour code">
            <a:extLst>
              <a:ext uri="{FF2B5EF4-FFF2-40B4-BE49-F238E27FC236}">
                <a16:creationId xmlns:a16="http://schemas.microsoft.com/office/drawing/2014/main" xmlns="" id="{9FB95B97-6DC4-4FCC-B9AF-CD85EB9C13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13" t="26770" r="43700" b="26727"/>
          <a:stretch/>
        </p:blipFill>
        <p:spPr bwMode="auto">
          <a:xfrm>
            <a:off x="443370" y="282763"/>
            <a:ext cx="1368154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11975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36524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/>
              <a:t>Where can you find us next?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F4EE8BA-7317-1D89-6D0B-5791F018025F}"/>
              </a:ext>
            </a:extLst>
          </p:cNvPr>
          <p:cNvSpPr txBox="1"/>
          <p:nvPr/>
        </p:nvSpPr>
        <p:spPr>
          <a:xfrm>
            <a:off x="954157" y="1925111"/>
            <a:ext cx="105089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We are hosting drop in sessions at the spoke sites whilst the consultation is running between Tuesday 3rd May – Sunday 26th July 2022.</a:t>
            </a:r>
          </a:p>
          <a:p>
            <a:endParaRPr lang="en-GB" sz="2400" dirty="0">
              <a:solidFill>
                <a:prstClr val="black"/>
              </a:solidFill>
              <a:latin typeface="Calibri"/>
            </a:endParaRPr>
          </a:p>
          <a:p>
            <a:r>
              <a:rPr lang="en-GB" sz="2400" dirty="0">
                <a:solidFill>
                  <a:prstClr val="black"/>
                </a:solidFill>
                <a:latin typeface="Calibri"/>
              </a:rPr>
              <a:t>Our next one is:</a:t>
            </a:r>
          </a:p>
          <a:p>
            <a:endParaRPr lang="en-GB" b="1" dirty="0">
              <a:solidFill>
                <a:prstClr val="black"/>
              </a:solidFill>
              <a:latin typeface="Calibri"/>
            </a:endParaRPr>
          </a:p>
          <a:p>
            <a:endParaRPr lang="en-GB" b="1" dirty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en-GB" sz="3600" b="1" dirty="0">
                <a:solidFill>
                  <a:prstClr val="black"/>
                </a:solidFill>
                <a:latin typeface="Calibri"/>
              </a:rPr>
              <a:t>Saturday 28</a:t>
            </a:r>
            <a:r>
              <a:rPr lang="en-GB" sz="3600" b="1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GB" sz="3600" b="1" dirty="0">
                <a:solidFill>
                  <a:prstClr val="black"/>
                </a:solidFill>
                <a:latin typeface="Calibri"/>
              </a:rPr>
              <a:t> May - 1</a:t>
            </a:r>
            <a:r>
              <a:rPr lang="en-GB" sz="3600" b="1" baseline="30000" dirty="0">
                <a:solidFill>
                  <a:prstClr val="black"/>
                </a:solidFill>
                <a:latin typeface="Calibri"/>
              </a:rPr>
              <a:t>st</a:t>
            </a:r>
            <a:r>
              <a:rPr lang="en-GB" sz="3600" b="1" dirty="0">
                <a:solidFill>
                  <a:prstClr val="black"/>
                </a:solidFill>
                <a:latin typeface="Calibri"/>
              </a:rPr>
              <a:t> Floor Orford Jubilee, between 10am and 12noon</a:t>
            </a:r>
          </a:p>
          <a:p>
            <a:endParaRPr lang="en-GB" dirty="0">
              <a:solidFill>
                <a:prstClr val="black"/>
              </a:solidFill>
              <a:latin typeface="Calibri"/>
            </a:endParaRPr>
          </a:p>
          <a:p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5DA72156-A9B4-EFA1-00AB-E89419BF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1"/>
            <a:ext cx="8784976" cy="365125"/>
          </a:xfrm>
        </p:spPr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Central and West Warrington PCN | Central East Warrington PCN | East Warrington PCN | South Warrington PCN | </a:t>
            </a:r>
          </a:p>
          <a:p>
            <a:r>
              <a:rPr lang="en-GB" dirty="0">
                <a:solidFill>
                  <a:prstClr val="black">
                    <a:tint val="75000"/>
                  </a:prstClr>
                </a:solidFill>
                <a:latin typeface="Calibri"/>
              </a:rPr>
              <a:t>Warrington Innovation PCN</a:t>
            </a:r>
          </a:p>
        </p:txBody>
      </p:sp>
      <p:pic>
        <p:nvPicPr>
          <p:cNvPr id="6" name="Picture 2" descr="NHS Logo colour code">
            <a:extLst>
              <a:ext uri="{FF2B5EF4-FFF2-40B4-BE49-F238E27FC236}">
                <a16:creationId xmlns:a16="http://schemas.microsoft.com/office/drawing/2014/main" xmlns="" id="{C1086864-4742-498B-AE7F-EB3289D22C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13" t="26770" r="43700" b="26727"/>
          <a:stretch/>
        </p:blipFill>
        <p:spPr bwMode="auto">
          <a:xfrm>
            <a:off x="443370" y="282763"/>
            <a:ext cx="1368154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391439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565</Words>
  <Application>Microsoft Office PowerPoint</Application>
  <PresentationFormat>Custom</PresentationFormat>
  <Paragraphs>114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1_Office Theme</vt:lpstr>
      <vt:lpstr>Frame</vt:lpstr>
      <vt:lpstr>Current Services </vt:lpstr>
      <vt:lpstr>Why is this changing?</vt:lpstr>
      <vt:lpstr>Collaborative PCN Proposal </vt:lpstr>
      <vt:lpstr>Proposed Model</vt:lpstr>
      <vt:lpstr>Your views matter!</vt:lpstr>
      <vt:lpstr>Where can you find us next?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Services</dc:title>
  <dc:creator>THOMAS, Hannah (NHS WARRINGTON CCG)</dc:creator>
  <cp:lastModifiedBy>Stephen Leeves</cp:lastModifiedBy>
  <cp:revision>3</cp:revision>
  <dcterms:created xsi:type="dcterms:W3CDTF">2022-05-18T15:15:40Z</dcterms:created>
  <dcterms:modified xsi:type="dcterms:W3CDTF">2022-06-28T09:50:32Z</dcterms:modified>
</cp:coreProperties>
</file>